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5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8a32df61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38a32df6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8d20a315c_1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38d20a315c_1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38d20a315c_1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7508970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7508970d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8c8f0f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8c8f0f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d3a947f8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d3a947f8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d3a947f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d3a947f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d3a947f8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d3a947f8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d3a947f8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d3a947f8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38d20a315c_5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38d20a315c_5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7508970dd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37508970dd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8d20a315c_5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8d20a315c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a32df61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8a32df6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8d20a315c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238d20a315c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8dc4d172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38dc4d17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8dc4d172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38dc4d172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8dc4d172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38dc4d172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38dc4d172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238dc4d172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38dc4d172d_4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38dc4d172d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38dc4d172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38dc4d172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8a32df617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38a32df61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8dc4d172d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sephora’s website</a:t>
            </a:r>
            <a:endParaRPr/>
          </a:p>
        </p:txBody>
      </p:sp>
      <p:sp>
        <p:nvSpPr>
          <p:cNvPr id="207" name="Google Shape;207;g238dc4d172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8a32df617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38a32df6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8a32df617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38a32df61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8a32df617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38a32df61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8dc4d172d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38dc4d172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8dc4d172d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38dc4d172d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>
  <p:cSld name="3_自定义版式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定义版式">
  <p:cSld name="4_自定义版式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自定义版式">
  <p:cSld name="5_自定义版式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自定义版式">
  <p:cSld name="6_自定义版式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自定义版式">
  <p:cSld name="7_自定义版式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">
  <p:cSld name="8_自定义版式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自定义版式">
  <p:cSld name="9_自定义版式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自定义版式">
  <p:cSld name="10_自定义版式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自定义版式">
  <p:cSld name="11_自定义版式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自定义版式">
  <p:cSld name="12_自定义版式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自定义版式">
  <p:cSld name="13_自定义版式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自定义版式">
  <p:cSld name="14_自定义版式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自定义版式">
  <p:cSld name="15_自定义版式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31"/>
          <p:cNvSpPr txBox="1"/>
          <p:nvPr/>
        </p:nvSpPr>
        <p:spPr>
          <a:xfrm>
            <a:off x="868804" y="4825245"/>
            <a:ext cx="1350150" cy="8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PPT模板</a:t>
            </a:r>
            <a:r>
              <a:rPr lang="en" sz="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sz="10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自定义版式">
  <p:cSld name="16_自定义版式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4" name="Google Shape;144;p4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5" name="Google Shape;155;p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6" name="Google Shape;156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3" name="Google Shape;163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emoji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ojipedia.org/outlined-white-star/" TargetMode="External"/><Relationship Id="rId4" Type="http://schemas.openxmlformats.org/officeDocument/2006/relationships/hyperlink" Target="https://emojipedia.org/star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931550" y="-1946725"/>
            <a:ext cx="5143500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/>
          <p:nvPr/>
        </p:nvSpPr>
        <p:spPr>
          <a:xfrm>
            <a:off x="580540" y="2322428"/>
            <a:ext cx="605700" cy="605700"/>
          </a:xfrm>
          <a:prstGeom prst="ellipse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9"/>
          <p:cNvSpPr/>
          <p:nvPr/>
        </p:nvSpPr>
        <p:spPr>
          <a:xfrm>
            <a:off x="5132070" y="4126230"/>
            <a:ext cx="411600" cy="411600"/>
          </a:xfrm>
          <a:prstGeom prst="ellipse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/>
          <p:nvPr/>
        </p:nvSpPr>
        <p:spPr>
          <a:xfrm>
            <a:off x="1150650" y="2232650"/>
            <a:ext cx="2837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CSC3170 Group Project</a:t>
            </a:r>
            <a:endParaRPr sz="1100"/>
          </a:p>
        </p:txBody>
      </p:sp>
      <p:sp>
        <p:nvSpPr>
          <p:cNvPr id="186" name="Google Shape;186;p49"/>
          <p:cNvSpPr/>
          <p:nvPr/>
        </p:nvSpPr>
        <p:spPr>
          <a:xfrm>
            <a:off x="7589654" y="3862636"/>
            <a:ext cx="348900" cy="9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9"/>
          <p:cNvSpPr txBox="1"/>
          <p:nvPr/>
        </p:nvSpPr>
        <p:spPr>
          <a:xfrm>
            <a:off x="1649636" y="1945333"/>
            <a:ext cx="1449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8" name="Google Shape;188;p49"/>
          <p:cNvSpPr txBox="1"/>
          <p:nvPr/>
        </p:nvSpPr>
        <p:spPr>
          <a:xfrm>
            <a:off x="1262274" y="3206600"/>
            <a:ext cx="2662025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-US" altLang="zh-CN" sz="1200" b="1" dirty="0"/>
              <a:t>Group 6</a:t>
            </a:r>
          </a:p>
          <a:p>
            <a:pPr lvl="0"/>
            <a:r>
              <a:rPr lang="en-US" altLang="zh-CN" sz="1200" dirty="0" err="1"/>
              <a:t>Guiming</a:t>
            </a:r>
            <a:r>
              <a:rPr lang="en-US" altLang="zh-CN" sz="1200" dirty="0"/>
              <a:t> Chen    119010012</a:t>
            </a:r>
          </a:p>
          <a:p>
            <a:pPr lvl="0"/>
            <a:r>
              <a:rPr lang="en-US" altLang="zh-CN" sz="1200" dirty="0" err="1"/>
              <a:t>Jiarui</a:t>
            </a:r>
            <a:r>
              <a:rPr lang="en-US" altLang="zh-CN" sz="1200" dirty="0"/>
              <a:t> Liang         119010170</a:t>
            </a:r>
          </a:p>
          <a:p>
            <a:pPr lvl="0"/>
            <a:r>
              <a:rPr lang="en-US" altLang="zh-CN" sz="1200" dirty="0"/>
              <a:t>Wanting Tang     119010278</a:t>
            </a:r>
          </a:p>
          <a:p>
            <a:pPr lvl="0"/>
            <a:r>
              <a:rPr lang="en-US" altLang="zh-CN" sz="1200" dirty="0" err="1"/>
              <a:t>Jialin</a:t>
            </a:r>
            <a:r>
              <a:rPr lang="en-US" altLang="zh-CN" sz="1200" dirty="0"/>
              <a:t> Pan            119020040</a:t>
            </a:r>
          </a:p>
          <a:p>
            <a:pPr lvl="0"/>
            <a:r>
              <a:rPr lang="en-US" altLang="zh-CN" sz="1200" dirty="0" err="1"/>
              <a:t>Yunhan</a:t>
            </a:r>
            <a:r>
              <a:rPr lang="en-US" altLang="zh-CN" sz="1200" dirty="0"/>
              <a:t> Zhang    119020076</a:t>
            </a:r>
          </a:p>
          <a:p>
            <a:pPr lvl="0"/>
            <a:r>
              <a:rPr lang="en-US" altLang="zh-CN" sz="1200" dirty="0"/>
              <a:t>Yuwei Chen        120090256</a:t>
            </a:r>
          </a:p>
          <a:p>
            <a:pPr lvl="0"/>
            <a:r>
              <a:rPr lang="en-US" altLang="zh-CN" sz="1200" dirty="0" err="1"/>
              <a:t>Kexuan</a:t>
            </a:r>
            <a:r>
              <a:rPr lang="en-US" altLang="zh-CN" sz="1200" dirty="0"/>
              <a:t> Ma         120090651</a:t>
            </a:r>
          </a:p>
          <a:p>
            <a:pPr lvl="0"/>
            <a:r>
              <a:rPr lang="en-US" altLang="zh-CN" sz="1200" dirty="0" err="1"/>
              <a:t>Mingrui</a:t>
            </a:r>
            <a:r>
              <a:rPr lang="en-US" altLang="zh-CN" sz="1200" dirty="0"/>
              <a:t> Liang     120090723</a:t>
            </a:r>
          </a:p>
        </p:txBody>
      </p:sp>
      <p:sp>
        <p:nvSpPr>
          <p:cNvPr id="189" name="Google Shape;189;p49"/>
          <p:cNvSpPr txBox="1"/>
          <p:nvPr/>
        </p:nvSpPr>
        <p:spPr>
          <a:xfrm>
            <a:off x="4396450" y="1558625"/>
            <a:ext cx="3091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Database System for </a:t>
            </a:r>
            <a:r>
              <a:rPr lang="en" sz="3600" b="1" i="1">
                <a:solidFill>
                  <a:schemeClr val="dk1"/>
                </a:solidFill>
              </a:rPr>
              <a:t>Sephora</a:t>
            </a:r>
            <a:r>
              <a:rPr lang="en" sz="3600">
                <a:solidFill>
                  <a:schemeClr val="dk1"/>
                </a:solidFill>
              </a:rPr>
              <a:t>’s Online Shop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/>
          <p:nvPr/>
        </p:nvSpPr>
        <p:spPr>
          <a:xfrm>
            <a:off x="737527" y="2926596"/>
            <a:ext cx="7863389" cy="14266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8"/>
          <p:cNvSpPr/>
          <p:nvPr/>
        </p:nvSpPr>
        <p:spPr>
          <a:xfrm>
            <a:off x="810076" y="2811161"/>
            <a:ext cx="1100141" cy="153656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58"/>
          <p:cNvCxnSpPr/>
          <p:nvPr/>
        </p:nvCxnSpPr>
        <p:spPr>
          <a:xfrm>
            <a:off x="1984433" y="1564907"/>
            <a:ext cx="15716" cy="278272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9" name="Google Shape;299;p58"/>
          <p:cNvSpPr/>
          <p:nvPr/>
        </p:nvSpPr>
        <p:spPr>
          <a:xfrm>
            <a:off x="772314" y="2437680"/>
            <a:ext cx="1112149" cy="28286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8"/>
          <p:cNvSpPr/>
          <p:nvPr/>
        </p:nvSpPr>
        <p:spPr>
          <a:xfrm>
            <a:off x="2092838" y="2422300"/>
            <a:ext cx="1112149" cy="282867"/>
          </a:xfrm>
          <a:prstGeom prst="roundRect">
            <a:avLst>
              <a:gd name="adj" fmla="val 50000"/>
            </a:avLst>
          </a:prstGeom>
          <a:solidFill>
            <a:srgbClr val="FCD54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8"/>
          <p:cNvSpPr/>
          <p:nvPr/>
        </p:nvSpPr>
        <p:spPr>
          <a:xfrm>
            <a:off x="3413363" y="2437680"/>
            <a:ext cx="1112149" cy="28286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8"/>
          <p:cNvSpPr/>
          <p:nvPr/>
        </p:nvSpPr>
        <p:spPr>
          <a:xfrm>
            <a:off x="4733887" y="2422300"/>
            <a:ext cx="1112149" cy="282867"/>
          </a:xfrm>
          <a:prstGeom prst="roundRect">
            <a:avLst>
              <a:gd name="adj" fmla="val 50000"/>
            </a:avLst>
          </a:prstGeom>
          <a:solidFill>
            <a:srgbClr val="FCD54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/>
          <p:nvPr/>
        </p:nvSpPr>
        <p:spPr>
          <a:xfrm>
            <a:off x="6054411" y="2422300"/>
            <a:ext cx="1112149" cy="28286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Compliant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479108" y="393383"/>
            <a:ext cx="465773" cy="478631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/>
          <p:nvPr/>
        </p:nvSpPr>
        <p:spPr>
          <a:xfrm>
            <a:off x="636270" y="541973"/>
            <a:ext cx="465773" cy="478631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8"/>
          <p:cNvSpPr txBox="1"/>
          <p:nvPr/>
        </p:nvSpPr>
        <p:spPr>
          <a:xfrm>
            <a:off x="1279058" y="570235"/>
            <a:ext cx="4677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Entities &amp; </a:t>
            </a:r>
            <a:r>
              <a:rPr lang="e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endParaRPr sz="1800" b="1" dirty="0">
              <a:solidFill>
                <a:srgbClr val="FCD5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58"/>
          <p:cNvCxnSpPr/>
          <p:nvPr/>
        </p:nvCxnSpPr>
        <p:spPr>
          <a:xfrm>
            <a:off x="3306980" y="1564907"/>
            <a:ext cx="1429" cy="277510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8" name="Google Shape;308;p58"/>
          <p:cNvCxnSpPr/>
          <p:nvPr/>
        </p:nvCxnSpPr>
        <p:spPr>
          <a:xfrm flipH="1">
            <a:off x="4647623" y="1564907"/>
            <a:ext cx="5239" cy="278272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9" name="Google Shape;309;p58"/>
          <p:cNvCxnSpPr/>
          <p:nvPr/>
        </p:nvCxnSpPr>
        <p:spPr>
          <a:xfrm flipH="1">
            <a:off x="5940642" y="1589672"/>
            <a:ext cx="22384" cy="2765584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0" name="Google Shape;310;p58"/>
          <p:cNvCxnSpPr/>
          <p:nvPr/>
        </p:nvCxnSpPr>
        <p:spPr>
          <a:xfrm flipH="1">
            <a:off x="7271761" y="1564907"/>
            <a:ext cx="1905" cy="277510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11" name="Google Shape;31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873" y="1770406"/>
            <a:ext cx="430450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/>
          <p:nvPr/>
        </p:nvSpPr>
        <p:spPr>
          <a:xfrm>
            <a:off x="7379402" y="2437680"/>
            <a:ext cx="1112149" cy="282867"/>
          </a:xfrm>
          <a:prstGeom prst="roundRect">
            <a:avLst>
              <a:gd name="adj" fmla="val 50000"/>
            </a:avLst>
          </a:prstGeom>
          <a:solidFill>
            <a:srgbClr val="FCD54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Skin</a:t>
            </a:r>
            <a:endParaRPr sz="1000" b="1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9397" y="1770407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43305" y="1770406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4835" y="1770406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71038" y="1790543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84655" y="1767792"/>
            <a:ext cx="430450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8"/>
          <p:cNvSpPr txBox="1"/>
          <p:nvPr/>
        </p:nvSpPr>
        <p:spPr>
          <a:xfrm>
            <a:off x="813001" y="2926839"/>
            <a:ext cx="1097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</a:rPr>
              <a:t>ID</a:t>
            </a:r>
            <a:endParaRPr sz="1000" u="sng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Name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Inventory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Price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Category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9" name="Google Shape;319;p58"/>
          <p:cNvSpPr/>
          <p:nvPr/>
        </p:nvSpPr>
        <p:spPr>
          <a:xfrm>
            <a:off x="2125534" y="2811638"/>
            <a:ext cx="1100140" cy="153656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8"/>
          <p:cNvSpPr/>
          <p:nvPr/>
        </p:nvSpPr>
        <p:spPr>
          <a:xfrm>
            <a:off x="3443867" y="2811638"/>
            <a:ext cx="1100140" cy="1536565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8"/>
          <p:cNvSpPr/>
          <p:nvPr/>
        </p:nvSpPr>
        <p:spPr>
          <a:xfrm>
            <a:off x="4744013" y="2808739"/>
            <a:ext cx="1100140" cy="1539463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8"/>
          <p:cNvSpPr/>
          <p:nvPr/>
        </p:nvSpPr>
        <p:spPr>
          <a:xfrm>
            <a:off x="6077268" y="2808739"/>
            <a:ext cx="1100140" cy="1539463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8"/>
          <p:cNvSpPr/>
          <p:nvPr/>
        </p:nvSpPr>
        <p:spPr>
          <a:xfrm>
            <a:off x="7402259" y="2814253"/>
            <a:ext cx="1100140" cy="1533949"/>
          </a:xfrm>
          <a:prstGeom prst="rec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8"/>
          <p:cNvSpPr txBox="1"/>
          <p:nvPr/>
        </p:nvSpPr>
        <p:spPr>
          <a:xfrm>
            <a:off x="2129737" y="2926839"/>
            <a:ext cx="10959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</a:rPr>
              <a:t>Name</a:t>
            </a:r>
            <a:endParaRPr sz="1100"/>
          </a:p>
        </p:txBody>
      </p:sp>
      <p:sp>
        <p:nvSpPr>
          <p:cNvPr id="325" name="Google Shape;325;p58"/>
          <p:cNvSpPr txBox="1"/>
          <p:nvPr/>
        </p:nvSpPr>
        <p:spPr>
          <a:xfrm>
            <a:off x="3447925" y="2926839"/>
            <a:ext cx="10962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</a:rPr>
              <a:t>ID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Name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Age</a:t>
            </a:r>
            <a:endParaRPr sz="1000"/>
          </a:p>
        </p:txBody>
      </p:sp>
      <p:sp>
        <p:nvSpPr>
          <p:cNvPr id="326" name="Google Shape;326;p58"/>
          <p:cNvSpPr txBox="1"/>
          <p:nvPr/>
        </p:nvSpPr>
        <p:spPr>
          <a:xfrm>
            <a:off x="4705601" y="2926625"/>
            <a:ext cx="11823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</a:rPr>
              <a:t>ID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TimeStamp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ItemPrcie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TotalShippingCost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ItemQuantity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ShippingAddress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TotalCost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6084873" y="2926690"/>
            <a:ext cx="10926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</a:rPr>
              <a:t>ID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Status</a:t>
            </a:r>
            <a:endParaRPr sz="1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CompliantDate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ResolutionDate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8" name="Google Shape;328;p58"/>
          <p:cNvSpPr txBox="1"/>
          <p:nvPr/>
        </p:nvSpPr>
        <p:spPr>
          <a:xfrm>
            <a:off x="7409864" y="2926690"/>
            <a:ext cx="10926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</a:rPr>
              <a:t>SkinType</a:t>
            </a:r>
            <a:endParaRPr sz="10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38" y="586925"/>
            <a:ext cx="5535930" cy="44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9"/>
          <p:cNvSpPr/>
          <p:nvPr/>
        </p:nvSpPr>
        <p:spPr>
          <a:xfrm>
            <a:off x="6459700" y="586925"/>
            <a:ext cx="2598600" cy="4427700"/>
          </a:xfrm>
          <a:prstGeom prst="rect">
            <a:avLst/>
          </a:prstGeom>
          <a:solidFill>
            <a:srgbClr val="FBF3D8"/>
          </a:solidFill>
          <a:ln w="9525" cap="flat" cmpd="sng">
            <a:solidFill>
              <a:srgbClr val="FDF0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9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9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9"/>
          <p:cNvSpPr txBox="1"/>
          <p:nvPr/>
        </p:nvSpPr>
        <p:spPr>
          <a:xfrm>
            <a:off x="853171" y="240725"/>
            <a:ext cx="2997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ER Modeling: Supply Side</a:t>
            </a:r>
            <a:endParaRPr sz="1800" b="1" dirty="0">
              <a:solidFill>
                <a:srgbClr val="FCD546"/>
              </a:solidFill>
            </a:endParaRPr>
          </a:p>
        </p:txBody>
      </p:sp>
      <p:sp>
        <p:nvSpPr>
          <p:cNvPr id="338" name="Google Shape;338;p59"/>
          <p:cNvSpPr txBox="1"/>
          <p:nvPr/>
        </p:nvSpPr>
        <p:spPr>
          <a:xfrm>
            <a:off x="6757160" y="836922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Product Price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9"/>
          <p:cNvSpPr/>
          <p:nvPr/>
        </p:nvSpPr>
        <p:spPr>
          <a:xfrm>
            <a:off x="4536281" y="2523666"/>
            <a:ext cx="71400" cy="714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9"/>
          <p:cNvSpPr/>
          <p:nvPr/>
        </p:nvSpPr>
        <p:spPr>
          <a:xfrm>
            <a:off x="111900" y="572088"/>
            <a:ext cx="6102300" cy="1763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9"/>
          <p:cNvSpPr txBox="1"/>
          <p:nvPr/>
        </p:nvSpPr>
        <p:spPr>
          <a:xfrm>
            <a:off x="6508150" y="1410925"/>
            <a:ext cx="235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Subject to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Always record the latest price</a:t>
            </a:r>
            <a:endParaRPr/>
          </a:p>
        </p:txBody>
      </p:sp>
      <p:sp>
        <p:nvSpPr>
          <p:cNvPr id="342" name="Google Shape;342;p59"/>
          <p:cNvSpPr txBox="1"/>
          <p:nvPr/>
        </p:nvSpPr>
        <p:spPr>
          <a:xfrm>
            <a:off x="6757160" y="2571747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Skin Type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/>
          <p:nvPr/>
        </p:nvSpPr>
        <p:spPr>
          <a:xfrm>
            <a:off x="3381550" y="1825525"/>
            <a:ext cx="2598461" cy="4166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C000"/>
                </a:solidFill>
                <a:latin typeface="Arial"/>
              </a:rPr>
              <a:t>Supply Side</a:t>
            </a:r>
          </a:p>
        </p:txBody>
      </p:sp>
      <p:sp>
        <p:nvSpPr>
          <p:cNvPr id="344" name="Google Shape;344;p59"/>
          <p:cNvSpPr txBox="1"/>
          <p:nvPr/>
        </p:nvSpPr>
        <p:spPr>
          <a:xfrm>
            <a:off x="6508150" y="3150600"/>
            <a:ext cx="2359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“Dry”, “Oily”, “Normal”</a:t>
            </a:r>
            <a:endParaRPr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product can be applicable to multiple types of skin</a:t>
            </a:r>
            <a:endParaRPr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skin type can fit in multiple products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950725" y="908000"/>
            <a:ext cx="758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4949"/>
                </a:solidFill>
              </a:rPr>
              <a:t>Assumption (jiarui)</a:t>
            </a:r>
            <a:endParaRPr sz="2400"/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38" y="586925"/>
            <a:ext cx="5535930" cy="44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0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0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865590" y="228163"/>
            <a:ext cx="3479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ER Modeling: Demand Side</a:t>
            </a:r>
            <a:endParaRPr sz="1800" b="1" dirty="0">
              <a:solidFill>
                <a:srgbClr val="FCD546"/>
              </a:solidFill>
            </a:endParaRPr>
          </a:p>
        </p:txBody>
      </p:sp>
      <p:sp>
        <p:nvSpPr>
          <p:cNvPr id="354" name="Google Shape;354;p60"/>
          <p:cNvSpPr/>
          <p:nvPr/>
        </p:nvSpPr>
        <p:spPr>
          <a:xfrm>
            <a:off x="111950" y="2484175"/>
            <a:ext cx="5877300" cy="253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0"/>
          <p:cNvSpPr/>
          <p:nvPr/>
        </p:nvSpPr>
        <p:spPr>
          <a:xfrm>
            <a:off x="6317350" y="586925"/>
            <a:ext cx="2740800" cy="4427700"/>
          </a:xfrm>
          <a:prstGeom prst="rect">
            <a:avLst/>
          </a:prstGeom>
          <a:solidFill>
            <a:srgbClr val="FBF3D8"/>
          </a:solidFill>
          <a:ln w="9525" cap="flat" cmpd="sng">
            <a:solidFill>
              <a:srgbClr val="FDF0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0"/>
          <p:cNvSpPr/>
          <p:nvPr/>
        </p:nvSpPr>
        <p:spPr>
          <a:xfrm>
            <a:off x="3244900" y="4230550"/>
            <a:ext cx="2939973" cy="3287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D74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D743"/>
                </a:solidFill>
                <a:latin typeface="Arial"/>
              </a:rPr>
              <a:t>Demand Side</a:t>
            </a:r>
          </a:p>
        </p:txBody>
      </p:sp>
      <p:sp>
        <p:nvSpPr>
          <p:cNvPr id="357" name="Google Shape;357;p60"/>
          <p:cNvSpPr txBox="1"/>
          <p:nvPr/>
        </p:nvSpPr>
        <p:spPr>
          <a:xfrm>
            <a:off x="6757160" y="836922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Order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6246225" y="1242000"/>
            <a:ext cx="27408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Each order contains only one product.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quantity of the product can be more than one.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“ITEM_PRICE” refers to the product price at the time user placed the order.</a:t>
            </a:r>
            <a:endParaRPr sz="1300"/>
          </a:p>
        </p:txBody>
      </p:sp>
      <p:sp>
        <p:nvSpPr>
          <p:cNvPr id="359" name="Google Shape;359;p60"/>
          <p:cNvSpPr txBox="1"/>
          <p:nvPr/>
        </p:nvSpPr>
        <p:spPr>
          <a:xfrm>
            <a:off x="6757160" y="4005722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Complaint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0"/>
          <p:cNvSpPr txBox="1"/>
          <p:nvPr/>
        </p:nvSpPr>
        <p:spPr>
          <a:xfrm>
            <a:off x="6246225" y="4382950"/>
            <a:ext cx="274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Users can file complaints against brands.</a:t>
            </a:r>
            <a:endParaRPr sz="1300"/>
          </a:p>
        </p:txBody>
      </p:sp>
      <p:sp>
        <p:nvSpPr>
          <p:cNvPr id="361" name="Google Shape;361;p60"/>
          <p:cNvSpPr txBox="1"/>
          <p:nvPr/>
        </p:nvSpPr>
        <p:spPr>
          <a:xfrm>
            <a:off x="6757160" y="2979897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Review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0"/>
          <p:cNvSpPr txBox="1"/>
          <p:nvPr/>
        </p:nvSpPr>
        <p:spPr>
          <a:xfrm>
            <a:off x="6246225" y="3327963"/>
            <a:ext cx="2740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Users can write reviews for products.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/>
        </p:nvSpPr>
        <p:spPr>
          <a:xfrm>
            <a:off x="1593850" y="2627560"/>
            <a:ext cx="63627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>
                <a:solidFill>
                  <a:schemeClr val="dk1"/>
                </a:solidFill>
              </a:rPr>
              <a:t>Data Collection and Generation</a:t>
            </a:r>
            <a:endParaRPr sz="3100" b="1" dirty="0">
              <a:solidFill>
                <a:schemeClr val="dk1"/>
              </a:solidFill>
            </a:endParaRPr>
          </a:p>
        </p:txBody>
      </p:sp>
      <p:sp>
        <p:nvSpPr>
          <p:cNvPr id="368" name="Google Shape;368;p61"/>
          <p:cNvSpPr txBox="1"/>
          <p:nvPr/>
        </p:nvSpPr>
        <p:spPr>
          <a:xfrm>
            <a:off x="3075475" y="1559958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5400" b="1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5400" b="1">
                <a:solidFill>
                  <a:srgbClr val="FCD546"/>
                </a:solidFill>
              </a:rPr>
              <a:t>3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964650" y="284100"/>
            <a:ext cx="3790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Data Collection and Generation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584200" y="31115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2"/>
          <p:cNvSpPr txBox="1"/>
          <p:nvPr/>
        </p:nvSpPr>
        <p:spPr>
          <a:xfrm>
            <a:off x="584200" y="1261775"/>
            <a:ext cx="8505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>
                <a:solidFill>
                  <a:schemeClr val="dk1"/>
                </a:solidFill>
              </a:rPr>
              <a:t>Cosmetics datasets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200" u="sng">
                <a:solidFill>
                  <a:schemeClr val="dk1"/>
                </a:solidFill>
              </a:rPr>
              <a:t>https://www.kaggle.com/datasets/kingabzpro/cosmetics-datasets</a:t>
            </a:r>
            <a:endParaRPr sz="1200" u="sng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>
                <a:solidFill>
                  <a:schemeClr val="dk1"/>
                </a:solidFill>
              </a:rPr>
              <a:t>Sephora Website: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200" u="sng">
                <a:solidFill>
                  <a:schemeClr val="dk1"/>
                </a:solidFill>
              </a:rPr>
              <a:t>https://www.kaggle.com/datasets/raghadalharbi/all-products-available-on-sephora-website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Python packages: random, numpy, pandas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Cutting-edge language model: phoenix-inst-chat-7b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378" name="Google Shape;378;p62"/>
          <p:cNvSpPr txBox="1"/>
          <p:nvPr/>
        </p:nvSpPr>
        <p:spPr>
          <a:xfrm>
            <a:off x="121975" y="4597725"/>
            <a:ext cx="9144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Chen, Z., Jiang, F., Chen, J., Wang, T., Yu, F., Chen, G., ... &amp; Li, H. (2023). Phoenix: Democratizing ChatGPT across Languages. arXiv preprint arXiv:2304.10453.</a:t>
            </a:r>
            <a:endParaRPr sz="950"/>
          </a:p>
        </p:txBody>
      </p:sp>
      <p:sp>
        <p:nvSpPr>
          <p:cNvPr id="379" name="Google Shape;379;p62"/>
          <p:cNvSpPr txBox="1"/>
          <p:nvPr/>
        </p:nvSpPr>
        <p:spPr>
          <a:xfrm>
            <a:off x="381000" y="930272"/>
            <a:ext cx="1861200" cy="331500"/>
          </a:xfrm>
          <a:prstGeom prst="rect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Collected Data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2"/>
          <p:cNvSpPr txBox="1"/>
          <p:nvPr/>
        </p:nvSpPr>
        <p:spPr>
          <a:xfrm>
            <a:off x="381000" y="2178047"/>
            <a:ext cx="1861200" cy="331500"/>
          </a:xfrm>
          <a:prstGeom prst="rect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Generated Data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3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3"/>
          <p:cNvSpPr txBox="1"/>
          <p:nvPr/>
        </p:nvSpPr>
        <p:spPr>
          <a:xfrm>
            <a:off x="964650" y="284100"/>
            <a:ext cx="7156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Data Collection and Generation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709225" y="754538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`review.COMMENT` using </a:t>
            </a:r>
            <a:r>
              <a:rPr lang="en" i="1"/>
              <a:t>Phoenix-inst-chat-7b</a:t>
            </a:r>
            <a:r>
              <a:rPr lang="en"/>
              <a:t>:</a:t>
            </a:r>
            <a:endParaRPr/>
          </a:p>
        </p:txBody>
      </p:sp>
      <p:pic>
        <p:nvPicPr>
          <p:cNvPr id="389" name="Google Shape;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5" y="1220875"/>
            <a:ext cx="8246575" cy="22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63"/>
          <p:cNvCxnSpPr/>
          <p:nvPr/>
        </p:nvCxnSpPr>
        <p:spPr>
          <a:xfrm rot="10800000" flipH="1">
            <a:off x="1397213" y="1844675"/>
            <a:ext cx="6949800" cy="381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63"/>
          <p:cNvSpPr/>
          <p:nvPr/>
        </p:nvSpPr>
        <p:spPr>
          <a:xfrm>
            <a:off x="607675" y="2282825"/>
            <a:ext cx="2416200" cy="1161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3"/>
          <p:cNvSpPr txBox="1"/>
          <p:nvPr/>
        </p:nvSpPr>
        <p:spPr>
          <a:xfrm>
            <a:off x="155575" y="4616775"/>
            <a:ext cx="89886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Chen, Z., Jiang, F., Chen, J., Wang, T., Yu, F., Chen, G., ... &amp; Li, H. (2023). Phoenix: Democratizing ChatGPT across Languages. arXiv preprint arXiv:2304.10453.</a:t>
            </a:r>
            <a:endParaRPr sz="9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4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4"/>
          <p:cNvSpPr txBox="1"/>
          <p:nvPr/>
        </p:nvSpPr>
        <p:spPr>
          <a:xfrm>
            <a:off x="964650" y="284100"/>
            <a:ext cx="7156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Data Collection and Generation</a:t>
            </a:r>
            <a:endParaRPr sz="1800" b="1" dirty="0">
              <a:solidFill>
                <a:srgbClr val="FCD546"/>
              </a:solidFill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290125" y="749300"/>
            <a:ext cx="224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Generated samples:</a:t>
            </a:r>
            <a:endParaRPr sz="1600"/>
          </a:p>
        </p:txBody>
      </p:sp>
      <p:sp>
        <p:nvSpPr>
          <p:cNvPr id="401" name="Google Shape;401;p64"/>
          <p:cNvSpPr txBox="1"/>
          <p:nvPr/>
        </p:nvSpPr>
        <p:spPr>
          <a:xfrm>
            <a:off x="1800225" y="1352725"/>
            <a:ext cx="6623100" cy="831300"/>
          </a:xfrm>
          <a:prstGeom prst="rect">
            <a:avLst/>
          </a:prstGeom>
          <a:solidFill>
            <a:srgbClr val="FFD7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was so excited to purchase the Wisteria Blue product, </a:t>
            </a:r>
            <a:r>
              <a:rPr lang="en" b="1"/>
              <a:t>but my expectations were not met</a:t>
            </a:r>
            <a:r>
              <a:rPr lang="en"/>
              <a:t>. I expected a stunning color and quality, but the product was </a:t>
            </a:r>
            <a:r>
              <a:rPr lang="en" b="1"/>
              <a:t>disappointingly mediocre</a:t>
            </a:r>
            <a:r>
              <a:rPr lang="en"/>
              <a:t>. I would </a:t>
            </a:r>
            <a:r>
              <a:rPr lang="en" b="1"/>
              <a:t>rate this purchase 2 out of 5</a:t>
            </a:r>
            <a:r>
              <a:rPr lang="en"/>
              <a:t>.”</a:t>
            </a:r>
            <a:endParaRPr/>
          </a:p>
        </p:txBody>
      </p:sp>
      <p:sp>
        <p:nvSpPr>
          <p:cNvPr id="402" name="Google Shape;402;p64"/>
          <p:cNvSpPr txBox="1"/>
          <p:nvPr/>
        </p:nvSpPr>
        <p:spPr>
          <a:xfrm>
            <a:off x="1800225" y="2850050"/>
            <a:ext cx="6623100" cy="1477500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“Just received my order of Gucci Bloom Gocce di Fiori Eau de Toilette for Her and I must say, I am so </a:t>
            </a:r>
            <a:r>
              <a:rPr lang="en" b="1"/>
              <a:t>impressed</a:t>
            </a:r>
            <a:r>
              <a:rPr lang="en"/>
              <a:t>! The fragrance is divine, with a perfect blend of sweet and floral notes that leaves a lasting impression. The packaging is also </a:t>
            </a:r>
            <a:r>
              <a:rPr lang="en" b="1"/>
              <a:t>stunning</a:t>
            </a:r>
            <a:r>
              <a:rPr lang="en"/>
              <a:t>, making it the </a:t>
            </a:r>
            <a:r>
              <a:rPr lang="en" b="1"/>
              <a:t>perfect addition to my collection</a:t>
            </a:r>
            <a:r>
              <a:rPr lang="en"/>
              <a:t>. I would definitely give this product </a:t>
            </a:r>
            <a:r>
              <a:rPr lang="en" b="1"/>
              <a:t>a rating of 4/5</a:t>
            </a:r>
            <a:r>
              <a:rPr lang="en"/>
              <a:t>, and I can't wait to share it with my friends. </a:t>
            </a:r>
            <a:r>
              <a:rPr lang="en" b="1"/>
              <a:t>Thank you, Sephora, for delivering such a fantastic product</a:t>
            </a:r>
            <a:r>
              <a:rPr lang="en"/>
              <a:t>!”</a:t>
            </a:r>
            <a:endParaRPr/>
          </a:p>
        </p:txBody>
      </p:sp>
      <p:sp>
        <p:nvSpPr>
          <p:cNvPr id="403" name="Google Shape;403;p64"/>
          <p:cNvSpPr txBox="1"/>
          <p:nvPr/>
        </p:nvSpPr>
        <p:spPr>
          <a:xfrm>
            <a:off x="537900" y="3057525"/>
            <a:ext cx="71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😋</a:t>
            </a:r>
            <a:endParaRPr sz="2900"/>
          </a:p>
        </p:txBody>
      </p:sp>
      <p:sp>
        <p:nvSpPr>
          <p:cNvPr id="404" name="Google Shape;404;p64"/>
          <p:cNvSpPr txBox="1"/>
          <p:nvPr/>
        </p:nvSpPr>
        <p:spPr>
          <a:xfrm>
            <a:off x="537900" y="1322513"/>
            <a:ext cx="713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333333"/>
                </a:solidFill>
                <a:highlight>
                  <a:srgbClr val="FFFFFF"/>
                </a:highlight>
              </a:rPr>
              <a:t>😓</a:t>
            </a:r>
            <a:endParaRPr sz="800"/>
          </a:p>
        </p:txBody>
      </p:sp>
      <p:sp>
        <p:nvSpPr>
          <p:cNvPr id="405" name="Google Shape;405;p64"/>
          <p:cNvSpPr txBox="1"/>
          <p:nvPr/>
        </p:nvSpPr>
        <p:spPr>
          <a:xfrm>
            <a:off x="78450" y="3529900"/>
            <a:ext cx="16320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5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⭐⭐⭐⭐</a:t>
            </a:r>
            <a:r>
              <a:rPr lang="en"/>
              <a:t> </a:t>
            </a:r>
            <a:r>
              <a:rPr lang="en" sz="185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⚝</a:t>
            </a:r>
            <a:endParaRPr sz="1850">
              <a:solidFill>
                <a:srgbClr val="2458A1"/>
              </a:solidFill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64175" y="1780475"/>
            <a:ext cx="1546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5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⭐⭐</a:t>
            </a:r>
            <a:r>
              <a:rPr lang="en" sz="185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⚝ ⚝</a:t>
            </a:r>
            <a:r>
              <a:rPr lang="en"/>
              <a:t> </a:t>
            </a:r>
            <a:r>
              <a:rPr lang="en" sz="185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⚝</a:t>
            </a:r>
            <a:endParaRPr sz="1850">
              <a:solidFill>
                <a:srgbClr val="2458A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/>
        </p:nvSpPr>
        <p:spPr>
          <a:xfrm>
            <a:off x="3287325" y="1734115"/>
            <a:ext cx="5464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200" b="1" dirty="0">
                <a:solidFill>
                  <a:schemeClr val="dk1"/>
                </a:solidFill>
              </a:rPr>
              <a:t>Queries and Results</a:t>
            </a:r>
            <a:endParaRPr sz="4200" b="1" dirty="0">
              <a:solidFill>
                <a:schemeClr val="dk1"/>
              </a:solidFill>
            </a:endParaRPr>
          </a:p>
        </p:txBody>
      </p:sp>
      <p:sp>
        <p:nvSpPr>
          <p:cNvPr id="412" name="Google Shape;412;p65"/>
          <p:cNvSpPr txBox="1"/>
          <p:nvPr/>
        </p:nvSpPr>
        <p:spPr>
          <a:xfrm>
            <a:off x="544125" y="1855233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5400" b="1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5400" b="1">
                <a:solidFill>
                  <a:srgbClr val="FCD546"/>
                </a:solidFill>
              </a:rPr>
              <a:t>4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66"/>
          <p:cNvGrpSpPr/>
          <p:nvPr/>
        </p:nvGrpSpPr>
        <p:grpSpPr>
          <a:xfrm>
            <a:off x="294070" y="182302"/>
            <a:ext cx="470401" cy="506101"/>
            <a:chOff x="294070" y="182302"/>
            <a:chExt cx="470401" cy="506101"/>
          </a:xfrm>
        </p:grpSpPr>
        <p:sp>
          <p:nvSpPr>
            <p:cNvPr id="418" name="Google Shape;418;p66"/>
            <p:cNvSpPr/>
            <p:nvPr/>
          </p:nvSpPr>
          <p:spPr>
            <a:xfrm>
              <a:off x="294070" y="182302"/>
              <a:ext cx="313600" cy="357222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rgbClr val="FCD54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6"/>
            <p:cNvSpPr/>
            <p:nvPr/>
          </p:nvSpPr>
          <p:spPr>
            <a:xfrm>
              <a:off x="450870" y="331181"/>
              <a:ext cx="313601" cy="357222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66"/>
          <p:cNvSpPr txBox="1"/>
          <p:nvPr/>
        </p:nvSpPr>
        <p:spPr>
          <a:xfrm>
            <a:off x="921271" y="277835"/>
            <a:ext cx="81738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Demo of SQL Implementation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2" name="1.5">
            <a:hlinkClick r:id="" action="ppaction://media"/>
            <a:extLst>
              <a:ext uri="{FF2B5EF4-FFF2-40B4-BE49-F238E27FC236}">
                <a16:creationId xmlns:a16="http://schemas.microsoft.com/office/drawing/2014/main" id="{6BCCD1D7-7737-4BEF-948E-8B60D53A6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271" y="666815"/>
            <a:ext cx="7582649" cy="4296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88" y="1310600"/>
            <a:ext cx="6676625" cy="35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7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7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7"/>
          <p:cNvSpPr txBox="1"/>
          <p:nvPr/>
        </p:nvSpPr>
        <p:spPr>
          <a:xfrm>
            <a:off x="896800" y="304711"/>
            <a:ext cx="62634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Create Tables: Foundation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429" name="Google Shape;429;p67"/>
          <p:cNvSpPr txBox="1"/>
          <p:nvPr/>
        </p:nvSpPr>
        <p:spPr>
          <a:xfrm>
            <a:off x="530675" y="784679"/>
            <a:ext cx="836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Eg: complaint</a:t>
            </a:r>
            <a:endParaRPr sz="1800" dirty="0"/>
          </a:p>
        </p:txBody>
      </p:sp>
      <p:sp>
        <p:nvSpPr>
          <p:cNvPr id="430" name="Google Shape;430;p67"/>
          <p:cNvSpPr/>
          <p:nvPr/>
        </p:nvSpPr>
        <p:spPr>
          <a:xfrm>
            <a:off x="1200150" y="3858975"/>
            <a:ext cx="6033300" cy="759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7"/>
          <p:cNvSpPr txBox="1"/>
          <p:nvPr/>
        </p:nvSpPr>
        <p:spPr>
          <a:xfrm>
            <a:off x="6408975" y="2326825"/>
            <a:ext cx="2661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Add some checks to satisfy the constraints we set.</a:t>
            </a:r>
            <a:endParaRPr sz="1600" dirty="0"/>
          </a:p>
        </p:txBody>
      </p:sp>
      <p:cxnSp>
        <p:nvCxnSpPr>
          <p:cNvPr id="432" name="Google Shape;432;p67"/>
          <p:cNvCxnSpPr>
            <a:stCxn id="430" idx="3"/>
            <a:endCxn id="431" idx="2"/>
          </p:cNvCxnSpPr>
          <p:nvPr/>
        </p:nvCxnSpPr>
        <p:spPr>
          <a:xfrm flipV="1">
            <a:off x="7233450" y="3003903"/>
            <a:ext cx="506175" cy="1234722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Google Shape;433;p67"/>
          <p:cNvSpPr/>
          <p:nvPr/>
        </p:nvSpPr>
        <p:spPr>
          <a:xfrm>
            <a:off x="6388575" y="2326825"/>
            <a:ext cx="2681700" cy="69831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/>
        </p:nvSpPr>
        <p:spPr>
          <a:xfrm>
            <a:off x="4346025" y="1947475"/>
            <a:ext cx="3700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</a:rPr>
              <a:t>Introduction</a:t>
            </a:r>
            <a:endParaRPr sz="4200" b="1">
              <a:solidFill>
                <a:schemeClr val="dk1"/>
              </a:solidFill>
            </a:endParaRPr>
          </a:p>
        </p:txBody>
      </p:sp>
      <p:sp>
        <p:nvSpPr>
          <p:cNvPr id="195" name="Google Shape;195;p50"/>
          <p:cNvSpPr txBox="1"/>
          <p:nvPr/>
        </p:nvSpPr>
        <p:spPr>
          <a:xfrm>
            <a:off x="1227625" y="1855233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5400" b="1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8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8"/>
          <p:cNvSpPr txBox="1"/>
          <p:nvPr/>
        </p:nvSpPr>
        <p:spPr>
          <a:xfrm>
            <a:off x="821864" y="258888"/>
            <a:ext cx="22137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Load Data 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745597" y="665280"/>
            <a:ext cx="6972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Eg: Load user.csv into the table project.user</a:t>
            </a:r>
            <a:endParaRPr sz="1600" dirty="0"/>
          </a:p>
        </p:txBody>
      </p:sp>
      <p:grpSp>
        <p:nvGrpSpPr>
          <p:cNvPr id="442" name="Google Shape;442;p68"/>
          <p:cNvGrpSpPr/>
          <p:nvPr/>
        </p:nvGrpSpPr>
        <p:grpSpPr>
          <a:xfrm>
            <a:off x="745597" y="574096"/>
            <a:ext cx="7745496" cy="1744567"/>
            <a:chOff x="764475" y="960219"/>
            <a:chExt cx="7764130" cy="2085056"/>
          </a:xfrm>
        </p:grpSpPr>
        <p:pic>
          <p:nvPicPr>
            <p:cNvPr id="443" name="Google Shape;443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475" y="1507800"/>
              <a:ext cx="5973100" cy="153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68"/>
            <p:cNvSpPr/>
            <p:nvPr/>
          </p:nvSpPr>
          <p:spPr>
            <a:xfrm>
              <a:off x="2277825" y="1534875"/>
              <a:ext cx="4400700" cy="220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8"/>
            <p:cNvSpPr/>
            <p:nvPr/>
          </p:nvSpPr>
          <p:spPr>
            <a:xfrm>
              <a:off x="6882505" y="960219"/>
              <a:ext cx="1646100" cy="500100"/>
            </a:xfrm>
            <a:prstGeom prst="wedgeRoundRectCallout">
              <a:avLst>
                <a:gd name="adj1" fmla="val -62767"/>
                <a:gd name="adj2" fmla="val 86133"/>
                <a:gd name="adj3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File address</a:t>
              </a:r>
              <a:endParaRPr sz="1800"/>
            </a:p>
          </p:txBody>
        </p:sp>
        <p:sp>
          <p:nvSpPr>
            <p:cNvPr id="446" name="Google Shape;446;p68"/>
            <p:cNvSpPr/>
            <p:nvPr/>
          </p:nvSpPr>
          <p:spPr>
            <a:xfrm>
              <a:off x="840925" y="2032900"/>
              <a:ext cx="3486300" cy="457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68"/>
          <p:cNvSpPr txBox="1"/>
          <p:nvPr/>
        </p:nvSpPr>
        <p:spPr>
          <a:xfrm>
            <a:off x="906031" y="2410885"/>
            <a:ext cx="82227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Basic Queries: Add, Delete, Modify and Check</a:t>
            </a:r>
            <a:endParaRPr sz="1800" b="1" dirty="0">
              <a:solidFill>
                <a:schemeClr val="dk1"/>
              </a:solidFill>
            </a:endParaRPr>
          </a:p>
        </p:txBody>
      </p:sp>
      <p:grpSp>
        <p:nvGrpSpPr>
          <p:cNvPr id="448" name="Google Shape;448;p68"/>
          <p:cNvGrpSpPr/>
          <p:nvPr/>
        </p:nvGrpSpPr>
        <p:grpSpPr>
          <a:xfrm>
            <a:off x="294070" y="2330952"/>
            <a:ext cx="470401" cy="506102"/>
            <a:chOff x="294070" y="182302"/>
            <a:chExt cx="470401" cy="506102"/>
          </a:xfrm>
        </p:grpSpPr>
        <p:sp>
          <p:nvSpPr>
            <p:cNvPr id="449" name="Google Shape;449;p68"/>
            <p:cNvSpPr/>
            <p:nvPr/>
          </p:nvSpPr>
          <p:spPr>
            <a:xfrm>
              <a:off x="294070" y="182302"/>
              <a:ext cx="313601" cy="357223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rgbClr val="FCD54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8"/>
            <p:cNvSpPr/>
            <p:nvPr/>
          </p:nvSpPr>
          <p:spPr>
            <a:xfrm>
              <a:off x="450870" y="331181"/>
              <a:ext cx="313601" cy="357223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1" name="Google Shape;451;p68"/>
          <p:cNvPicPr preferRelativeResize="0"/>
          <p:nvPr/>
        </p:nvPicPr>
        <p:blipFill rotWithShape="1">
          <a:blip r:embed="rId4">
            <a:alphaModFix/>
          </a:blip>
          <a:srcRect b="39780"/>
          <a:stretch/>
        </p:blipFill>
        <p:spPr>
          <a:xfrm>
            <a:off x="921275" y="2849325"/>
            <a:ext cx="3988175" cy="19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8"/>
          <p:cNvPicPr preferRelativeResize="0"/>
          <p:nvPr/>
        </p:nvPicPr>
        <p:blipFill rotWithShape="1">
          <a:blip r:embed="rId4">
            <a:alphaModFix/>
          </a:blip>
          <a:srcRect t="61865"/>
          <a:stretch/>
        </p:blipFill>
        <p:spPr>
          <a:xfrm>
            <a:off x="4765125" y="2817550"/>
            <a:ext cx="3988175" cy="12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13" y="1640250"/>
            <a:ext cx="68484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9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9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Sample Queries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764475" y="840200"/>
            <a:ext cx="803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9EDA6"/>
                </a:highlight>
              </a:rPr>
              <a:t>1. Retrieve the total revenue generated by a specific brand (LA MER) in March 2023.</a:t>
            </a:r>
            <a:endParaRPr sz="1600">
              <a:solidFill>
                <a:schemeClr val="dk1"/>
              </a:solidFill>
              <a:highlight>
                <a:srgbClr val="F9EDA6"/>
              </a:highlight>
            </a:endParaRPr>
          </a:p>
        </p:txBody>
      </p:sp>
      <p:sp>
        <p:nvSpPr>
          <p:cNvPr id="462" name="Google Shape;462;p69"/>
          <p:cNvSpPr txBox="1"/>
          <p:nvPr/>
        </p:nvSpPr>
        <p:spPr>
          <a:xfrm>
            <a:off x="764475" y="3533200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Results:</a:t>
            </a:r>
            <a:endParaRPr sz="1500" b="1"/>
          </a:p>
        </p:txBody>
      </p:sp>
      <p:sp>
        <p:nvSpPr>
          <p:cNvPr id="463" name="Google Shape;463;p69"/>
          <p:cNvSpPr txBox="1"/>
          <p:nvPr/>
        </p:nvSpPr>
        <p:spPr>
          <a:xfrm>
            <a:off x="6696300" y="2085600"/>
            <a:ext cx="288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Join by PRODUCT_NAME  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64" name="Google Shape;464;p69"/>
          <p:cNvSpPr/>
          <p:nvPr/>
        </p:nvSpPr>
        <p:spPr>
          <a:xfrm>
            <a:off x="1871225" y="2019100"/>
            <a:ext cx="4758900" cy="555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9"/>
          <p:cNvSpPr txBox="1"/>
          <p:nvPr/>
        </p:nvSpPr>
        <p:spPr>
          <a:xfrm>
            <a:off x="4996450" y="1347500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Calculate revenue</a:t>
            </a:r>
            <a:endParaRPr b="1">
              <a:solidFill>
                <a:schemeClr val="accent2"/>
              </a:solidFill>
            </a:endParaRPr>
          </a:p>
        </p:txBody>
      </p:sp>
      <p:cxnSp>
        <p:nvCxnSpPr>
          <p:cNvPr id="466" name="Google Shape;466;p69"/>
          <p:cNvCxnSpPr>
            <a:endCxn id="465" idx="1"/>
          </p:cNvCxnSpPr>
          <p:nvPr/>
        </p:nvCxnSpPr>
        <p:spPr>
          <a:xfrm rot="10800000" flipH="1">
            <a:off x="3965650" y="1547600"/>
            <a:ext cx="1030800" cy="25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69"/>
          <p:cNvCxnSpPr/>
          <p:nvPr/>
        </p:nvCxnSpPr>
        <p:spPr>
          <a:xfrm>
            <a:off x="3780450" y="2797125"/>
            <a:ext cx="769500" cy="698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69"/>
          <p:cNvCxnSpPr/>
          <p:nvPr/>
        </p:nvCxnSpPr>
        <p:spPr>
          <a:xfrm flipH="1">
            <a:off x="4663900" y="3139075"/>
            <a:ext cx="413100" cy="32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9" name="Google Shape;469;p69"/>
          <p:cNvSpPr txBox="1"/>
          <p:nvPr/>
        </p:nvSpPr>
        <p:spPr>
          <a:xfrm>
            <a:off x="3849250" y="3457000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Specify conditions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513" y="4065625"/>
            <a:ext cx="12668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00" y="1358725"/>
            <a:ext cx="4720232" cy="225456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70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Sample Queries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764475" y="840200"/>
            <a:ext cx="635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9EDA6"/>
                </a:highlight>
              </a:rPr>
              <a:t>2. Retrieve the most commonly ordered product.</a:t>
            </a:r>
            <a:endParaRPr sz="1600">
              <a:highlight>
                <a:srgbClr val="F9EDA6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94949"/>
              </a:solidFill>
              <a:highlight>
                <a:schemeClr val="lt1"/>
              </a:highlight>
            </a:endParaRPr>
          </a:p>
        </p:txBody>
      </p:sp>
      <p:sp>
        <p:nvSpPr>
          <p:cNvPr id="480" name="Google Shape;480;p70"/>
          <p:cNvSpPr txBox="1"/>
          <p:nvPr/>
        </p:nvSpPr>
        <p:spPr>
          <a:xfrm>
            <a:off x="921275" y="3778475"/>
            <a:ext cx="9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Results:</a:t>
            </a:r>
            <a:endParaRPr sz="1500" b="1"/>
          </a:p>
        </p:txBody>
      </p:sp>
      <p:sp>
        <p:nvSpPr>
          <p:cNvPr id="481" name="Google Shape;481;p70"/>
          <p:cNvSpPr/>
          <p:nvPr/>
        </p:nvSpPr>
        <p:spPr>
          <a:xfrm>
            <a:off x="1935832" y="2333396"/>
            <a:ext cx="3011400" cy="129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0"/>
          <p:cNvSpPr txBox="1"/>
          <p:nvPr/>
        </p:nvSpPr>
        <p:spPr>
          <a:xfrm>
            <a:off x="5413575" y="2432924"/>
            <a:ext cx="244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Calculate the maximum number of orders for one product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483" name="Google Shape;4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825" y="4088246"/>
            <a:ext cx="18859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75" y="1841775"/>
            <a:ext cx="6512050" cy="27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1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1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Sample Queries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492" name="Google Shape;492;p71"/>
          <p:cNvSpPr txBox="1"/>
          <p:nvPr/>
        </p:nvSpPr>
        <p:spPr>
          <a:xfrm>
            <a:off x="720150" y="921025"/>
            <a:ext cx="7703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9EDA6"/>
                </a:highlight>
              </a:rPr>
              <a:t>3. Is there any relationship between the demands of the products of each category and the seasons? </a:t>
            </a:r>
            <a:endParaRPr sz="1600">
              <a:highlight>
                <a:srgbClr val="F9EDA6"/>
              </a:highlight>
            </a:endParaRPr>
          </a:p>
        </p:txBody>
      </p:sp>
      <p:sp>
        <p:nvSpPr>
          <p:cNvPr id="493" name="Google Shape;493;p71"/>
          <p:cNvSpPr txBox="1"/>
          <p:nvPr/>
        </p:nvSpPr>
        <p:spPr>
          <a:xfrm>
            <a:off x="6374550" y="2423625"/>
            <a:ext cx="289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Convert time into quarter &amp; Filter the orders for 2022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60" y="1841763"/>
            <a:ext cx="5665475" cy="30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2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2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Sample Queries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502" name="Google Shape;502;p72"/>
          <p:cNvSpPr txBox="1"/>
          <p:nvPr/>
        </p:nvSpPr>
        <p:spPr>
          <a:xfrm>
            <a:off x="720150" y="921025"/>
            <a:ext cx="7703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9EDA6"/>
                </a:highlight>
              </a:rPr>
              <a:t>3. Is there any relationship between the demands of the products of each category and the seasons? </a:t>
            </a:r>
            <a:endParaRPr sz="1600">
              <a:highlight>
                <a:srgbClr val="F9EDA6"/>
              </a:highlight>
            </a:endParaRPr>
          </a:p>
        </p:txBody>
      </p:sp>
      <p:sp>
        <p:nvSpPr>
          <p:cNvPr id="503" name="Google Shape;503;p72"/>
          <p:cNvSpPr/>
          <p:nvPr/>
        </p:nvSpPr>
        <p:spPr>
          <a:xfrm>
            <a:off x="5930098" y="2571742"/>
            <a:ext cx="774600" cy="125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2"/>
          <p:cNvSpPr txBox="1"/>
          <p:nvPr/>
        </p:nvSpPr>
        <p:spPr>
          <a:xfrm>
            <a:off x="5309400" y="1925250"/>
            <a:ext cx="225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</a:rPr>
              <a:t>Almost DOUBLED in the 1st quarter!!</a:t>
            </a:r>
            <a:endParaRPr sz="15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/>
        </p:nvSpPr>
        <p:spPr>
          <a:xfrm>
            <a:off x="3236400" y="1856515"/>
            <a:ext cx="5464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 b="1" dirty="0">
                <a:solidFill>
                  <a:schemeClr val="dk1"/>
                </a:solidFill>
              </a:rPr>
              <a:t>Limitation &amp; Conclusion</a:t>
            </a:r>
            <a:endParaRPr sz="3600" b="1" dirty="0">
              <a:solidFill>
                <a:schemeClr val="dk1"/>
              </a:solidFill>
            </a:endParaRPr>
          </a:p>
        </p:txBody>
      </p:sp>
      <p:sp>
        <p:nvSpPr>
          <p:cNvPr id="510" name="Google Shape;510;p73"/>
          <p:cNvSpPr txBox="1"/>
          <p:nvPr/>
        </p:nvSpPr>
        <p:spPr>
          <a:xfrm>
            <a:off x="544125" y="1855233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5400" b="1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5400" b="1">
                <a:solidFill>
                  <a:srgbClr val="FCD546"/>
                </a:solidFill>
              </a:rPr>
              <a:t>5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4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4"/>
          <p:cNvSpPr txBox="1"/>
          <p:nvPr/>
        </p:nvSpPr>
        <p:spPr>
          <a:xfrm>
            <a:off x="921280" y="331175"/>
            <a:ext cx="334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Limitation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450870" y="698309"/>
            <a:ext cx="526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We only focus on the operation side of the company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Hard to deal with large amount of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Cannot deal with real time querying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May use advanced database, e.g. NoSQL</a:t>
            </a:r>
            <a:endParaRPr dirty="0"/>
          </a:p>
        </p:txBody>
      </p:sp>
      <p:pic>
        <p:nvPicPr>
          <p:cNvPr id="519" name="Google Shape;5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921" y="1405550"/>
            <a:ext cx="3924087" cy="274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3538350"/>
            <a:ext cx="1262050" cy="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4"/>
          <p:cNvSpPr/>
          <p:nvPr/>
        </p:nvSpPr>
        <p:spPr>
          <a:xfrm>
            <a:off x="294070" y="2650589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74"/>
          <p:cNvSpPr/>
          <p:nvPr/>
        </p:nvSpPr>
        <p:spPr>
          <a:xfrm>
            <a:off x="450870" y="2799468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921280" y="2732888"/>
            <a:ext cx="334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Conclusion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450870" y="3230195"/>
            <a:ext cx="4176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Extendible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Easy to modify and maintain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Safe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5" y="700693"/>
            <a:ext cx="8294626" cy="43374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1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1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1"/>
          <p:cNvSpPr txBox="1"/>
          <p:nvPr/>
        </p:nvSpPr>
        <p:spPr>
          <a:xfrm>
            <a:off x="502400" y="1667400"/>
            <a:ext cx="6555900" cy="1808700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dk1"/>
                </a:solidFill>
              </a:rPr>
              <a:t>Sephora is a retailer of personal care and beauty products with nearly 340 brands. </a:t>
            </a:r>
            <a:endParaRPr sz="2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dk1"/>
                </a:solidFill>
              </a:rPr>
              <a:t>(Like a Walmarts but for beauty products)</a:t>
            </a:r>
            <a:endParaRPr sz="2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dk1"/>
                </a:solidFill>
              </a:rPr>
              <a:t>Sephora has both offline store and </a:t>
            </a:r>
            <a:r>
              <a:rPr lang="en" sz="2350" b="1" i="1">
                <a:solidFill>
                  <a:schemeClr val="dk1"/>
                </a:solidFill>
              </a:rPr>
              <a:t>online store</a:t>
            </a:r>
            <a:r>
              <a:rPr lang="en" sz="2050">
                <a:solidFill>
                  <a:schemeClr val="dk1"/>
                </a:solidFill>
              </a:rPr>
              <a:t>.</a:t>
            </a:r>
            <a:endParaRPr sz="2050">
              <a:solidFill>
                <a:schemeClr val="dk1"/>
              </a:solidFill>
            </a:endParaRPr>
          </a:p>
        </p:txBody>
      </p:sp>
      <p:sp>
        <p:nvSpPr>
          <p:cNvPr id="204" name="Google Shape;204;p51"/>
          <p:cNvSpPr txBox="1"/>
          <p:nvPr/>
        </p:nvSpPr>
        <p:spPr>
          <a:xfrm>
            <a:off x="764475" y="288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l="1380"/>
          <a:stretch/>
        </p:blipFill>
        <p:spPr>
          <a:xfrm>
            <a:off x="665550" y="1564525"/>
            <a:ext cx="6555899" cy="334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/>
          <p:nvPr/>
        </p:nvSpPr>
        <p:spPr>
          <a:xfrm>
            <a:off x="665550" y="938475"/>
            <a:ext cx="6555900" cy="546300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dk1"/>
                </a:solidFill>
              </a:rPr>
              <a:t>Sephora’s </a:t>
            </a:r>
            <a:r>
              <a:rPr lang="en" sz="2350" b="1" i="1">
                <a:solidFill>
                  <a:schemeClr val="dk1"/>
                </a:solidFill>
              </a:rPr>
              <a:t>online store</a:t>
            </a:r>
            <a:r>
              <a:rPr lang="en" sz="2050">
                <a:solidFill>
                  <a:schemeClr val="dk1"/>
                </a:solidFill>
              </a:rPr>
              <a:t>.</a:t>
            </a:r>
            <a:endParaRPr sz="2050">
              <a:solidFill>
                <a:schemeClr val="dk1"/>
              </a:solidFill>
            </a:endParaRPr>
          </a:p>
        </p:txBody>
      </p:sp>
      <p:sp>
        <p:nvSpPr>
          <p:cNvPr id="211" name="Google Shape;211;p52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/>
          <p:nvPr/>
        </p:nvSpPr>
        <p:spPr>
          <a:xfrm>
            <a:off x="6620425" y="182300"/>
            <a:ext cx="2438700" cy="1973100"/>
          </a:xfrm>
          <a:prstGeom prst="rect">
            <a:avLst/>
          </a:prstGeom>
          <a:solidFill>
            <a:srgbClr val="FBF3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2"/>
          <p:cNvSpPr txBox="1"/>
          <p:nvPr/>
        </p:nvSpPr>
        <p:spPr>
          <a:xfrm>
            <a:off x="7070504" y="651650"/>
            <a:ext cx="14634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Entities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7099825" y="1310875"/>
            <a:ext cx="14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Attributes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6608900" y="16840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Notations:</a:t>
            </a:r>
            <a:endParaRPr/>
          </a:p>
        </p:txBody>
      </p:sp>
      <p:sp>
        <p:nvSpPr>
          <p:cNvPr id="217" name="Google Shape;217;p52"/>
          <p:cNvSpPr txBox="1"/>
          <p:nvPr/>
        </p:nvSpPr>
        <p:spPr>
          <a:xfrm>
            <a:off x="764475" y="288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Introduction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3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75" y="1046200"/>
            <a:ext cx="8632274" cy="37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3"/>
          <p:cNvSpPr/>
          <p:nvPr/>
        </p:nvSpPr>
        <p:spPr>
          <a:xfrm>
            <a:off x="2130750" y="2259225"/>
            <a:ext cx="6735000" cy="1681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53"/>
          <p:cNvCxnSpPr/>
          <p:nvPr/>
        </p:nvCxnSpPr>
        <p:spPr>
          <a:xfrm>
            <a:off x="7591450" y="803050"/>
            <a:ext cx="32100" cy="1434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53"/>
          <p:cNvSpPr/>
          <p:nvPr/>
        </p:nvSpPr>
        <p:spPr>
          <a:xfrm>
            <a:off x="2130750" y="4024675"/>
            <a:ext cx="6574200" cy="194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p53"/>
          <p:cNvCxnSpPr>
            <a:stCxn id="229" idx="0"/>
            <a:endCxn id="227" idx="2"/>
          </p:cNvCxnSpPr>
          <p:nvPr/>
        </p:nvCxnSpPr>
        <p:spPr>
          <a:xfrm rot="10800000" flipH="1">
            <a:off x="4811525" y="4218675"/>
            <a:ext cx="606300" cy="411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53"/>
          <p:cNvSpPr txBox="1"/>
          <p:nvPr/>
        </p:nvSpPr>
        <p:spPr>
          <a:xfrm>
            <a:off x="6857150" y="320075"/>
            <a:ext cx="14187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Products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9" name="Google Shape;229;p53"/>
          <p:cNvSpPr txBox="1"/>
          <p:nvPr/>
        </p:nvSpPr>
        <p:spPr>
          <a:xfrm>
            <a:off x="4102175" y="4630275"/>
            <a:ext cx="14187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Brands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31" name="Google Shape;231;p53"/>
          <p:cNvSpPr txBox="1"/>
          <p:nvPr/>
        </p:nvSpPr>
        <p:spPr>
          <a:xfrm>
            <a:off x="764475" y="288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Introduction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4"/>
          <p:cNvPicPr preferRelativeResize="0"/>
          <p:nvPr/>
        </p:nvPicPr>
        <p:blipFill rotWithShape="1">
          <a:blip r:embed="rId3">
            <a:alphaModFix/>
          </a:blip>
          <a:srcRect l="11590"/>
          <a:stretch/>
        </p:blipFill>
        <p:spPr>
          <a:xfrm>
            <a:off x="450875" y="1162188"/>
            <a:ext cx="6416896" cy="36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4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/>
          <p:nvPr/>
        </p:nvSpPr>
        <p:spPr>
          <a:xfrm>
            <a:off x="3993800" y="1880725"/>
            <a:ext cx="1134900" cy="357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54"/>
          <p:cNvCxnSpPr>
            <a:stCxn id="241" idx="1"/>
            <a:endCxn id="239" idx="3"/>
          </p:cNvCxnSpPr>
          <p:nvPr/>
        </p:nvCxnSpPr>
        <p:spPr>
          <a:xfrm flipH="1">
            <a:off x="5128700" y="1913775"/>
            <a:ext cx="3112500" cy="145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54"/>
          <p:cNvSpPr txBox="1"/>
          <p:nvPr/>
        </p:nvSpPr>
        <p:spPr>
          <a:xfrm>
            <a:off x="2731400" y="182288"/>
            <a:ext cx="22260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Products Details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43" name="Google Shape;243;p54"/>
          <p:cNvSpPr/>
          <p:nvPr/>
        </p:nvSpPr>
        <p:spPr>
          <a:xfrm>
            <a:off x="3993800" y="1383200"/>
            <a:ext cx="1509600" cy="153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54"/>
          <p:cNvCxnSpPr>
            <a:stCxn id="245" idx="1"/>
            <a:endCxn id="243" idx="3"/>
          </p:cNvCxnSpPr>
          <p:nvPr/>
        </p:nvCxnSpPr>
        <p:spPr>
          <a:xfrm flipH="1">
            <a:off x="5503300" y="1393050"/>
            <a:ext cx="2091600" cy="67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54"/>
          <p:cNvSpPr txBox="1"/>
          <p:nvPr/>
        </p:nvSpPr>
        <p:spPr>
          <a:xfrm>
            <a:off x="7594900" y="1162200"/>
            <a:ext cx="14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Name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8241200" y="1682925"/>
            <a:ext cx="83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Price</a:t>
            </a:r>
            <a:endParaRPr sz="1800" b="1">
              <a:solidFill>
                <a:srgbClr val="CC0000"/>
              </a:solidFill>
            </a:endParaRPr>
          </a:p>
        </p:txBody>
      </p:sp>
      <p:pic>
        <p:nvPicPr>
          <p:cNvPr id="246" name="Google Shape;2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200" y="2203675"/>
            <a:ext cx="942175" cy="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4"/>
          <p:cNvSpPr/>
          <p:nvPr/>
        </p:nvSpPr>
        <p:spPr>
          <a:xfrm>
            <a:off x="5330838" y="2144613"/>
            <a:ext cx="1134900" cy="357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54"/>
          <p:cNvCxnSpPr>
            <a:stCxn id="249" idx="1"/>
            <a:endCxn id="247" idx="3"/>
          </p:cNvCxnSpPr>
          <p:nvPr/>
        </p:nvCxnSpPr>
        <p:spPr>
          <a:xfrm rot="10800000">
            <a:off x="6465650" y="2323375"/>
            <a:ext cx="1221600" cy="10110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54"/>
          <p:cNvSpPr txBox="1"/>
          <p:nvPr/>
        </p:nvSpPr>
        <p:spPr>
          <a:xfrm>
            <a:off x="7687250" y="3103525"/>
            <a:ext cx="14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Inventory</a:t>
            </a:r>
            <a:endParaRPr sz="1800" b="1">
              <a:solidFill>
                <a:srgbClr val="CC0000"/>
              </a:solidFill>
            </a:endParaRPr>
          </a:p>
        </p:txBody>
      </p:sp>
      <p:pic>
        <p:nvPicPr>
          <p:cNvPr id="250" name="Google Shape;2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75" y="980675"/>
            <a:ext cx="1828154" cy="3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4"/>
          <p:cNvSpPr/>
          <p:nvPr/>
        </p:nvSpPr>
        <p:spPr>
          <a:xfrm>
            <a:off x="294075" y="1025900"/>
            <a:ext cx="1878300" cy="239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54"/>
          <p:cNvCxnSpPr>
            <a:stCxn id="253" idx="1"/>
            <a:endCxn id="251" idx="3"/>
          </p:cNvCxnSpPr>
          <p:nvPr/>
        </p:nvCxnSpPr>
        <p:spPr>
          <a:xfrm flipH="1">
            <a:off x="2172250" y="919250"/>
            <a:ext cx="1366500" cy="226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54"/>
          <p:cNvSpPr txBox="1"/>
          <p:nvPr/>
        </p:nvSpPr>
        <p:spPr>
          <a:xfrm>
            <a:off x="3538750" y="688400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Category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54" name="Google Shape;254;p54"/>
          <p:cNvSpPr txBox="1"/>
          <p:nvPr/>
        </p:nvSpPr>
        <p:spPr>
          <a:xfrm>
            <a:off x="764475" y="288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Introduction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512716"/>
            <a:ext cx="8268298" cy="24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525" y="92200"/>
            <a:ext cx="5572425" cy="23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5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/>
          <p:nvPr/>
        </p:nvSpPr>
        <p:spPr>
          <a:xfrm>
            <a:off x="4572000" y="688400"/>
            <a:ext cx="2778300" cy="1475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55"/>
          <p:cNvSpPr txBox="1"/>
          <p:nvPr/>
        </p:nvSpPr>
        <p:spPr>
          <a:xfrm>
            <a:off x="7501300" y="331175"/>
            <a:ext cx="106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Ratings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65" name="Google Shape;265;p55"/>
          <p:cNvSpPr/>
          <p:nvPr/>
        </p:nvSpPr>
        <p:spPr>
          <a:xfrm>
            <a:off x="1537050" y="2655475"/>
            <a:ext cx="5049000" cy="2259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55"/>
          <p:cNvCxnSpPr>
            <a:stCxn id="267" idx="2"/>
            <a:endCxn id="265" idx="0"/>
          </p:cNvCxnSpPr>
          <p:nvPr/>
        </p:nvCxnSpPr>
        <p:spPr>
          <a:xfrm>
            <a:off x="3173075" y="2233500"/>
            <a:ext cx="888600" cy="4221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55"/>
          <p:cNvSpPr txBox="1"/>
          <p:nvPr/>
        </p:nvSpPr>
        <p:spPr>
          <a:xfrm>
            <a:off x="2463725" y="1771800"/>
            <a:ext cx="14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Comments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68" name="Google Shape;268;p55"/>
          <p:cNvSpPr txBox="1"/>
          <p:nvPr/>
        </p:nvSpPr>
        <p:spPr>
          <a:xfrm>
            <a:off x="339775" y="1118650"/>
            <a:ext cx="21675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Reviews Details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269" name="Google Shape;269;p55"/>
          <p:cNvCxnSpPr>
            <a:stCxn id="264" idx="2"/>
            <a:endCxn id="263" idx="3"/>
          </p:cNvCxnSpPr>
          <p:nvPr/>
        </p:nvCxnSpPr>
        <p:spPr>
          <a:xfrm flipH="1">
            <a:off x="7350250" y="792875"/>
            <a:ext cx="685800" cy="6333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55"/>
          <p:cNvSpPr/>
          <p:nvPr/>
        </p:nvSpPr>
        <p:spPr>
          <a:xfrm>
            <a:off x="6981075" y="2640413"/>
            <a:ext cx="1972800" cy="2146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5"/>
          <p:cNvSpPr txBox="1"/>
          <p:nvPr/>
        </p:nvSpPr>
        <p:spPr>
          <a:xfrm>
            <a:off x="7735350" y="1886113"/>
            <a:ext cx="13227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Users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272" name="Google Shape;272;p55"/>
          <p:cNvCxnSpPr>
            <a:stCxn id="271" idx="2"/>
            <a:endCxn id="270" idx="0"/>
          </p:cNvCxnSpPr>
          <p:nvPr/>
        </p:nvCxnSpPr>
        <p:spPr>
          <a:xfrm flipH="1">
            <a:off x="7967400" y="2347813"/>
            <a:ext cx="429300" cy="292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55"/>
          <p:cNvSpPr/>
          <p:nvPr/>
        </p:nvSpPr>
        <p:spPr>
          <a:xfrm>
            <a:off x="178150" y="2861525"/>
            <a:ext cx="1069500" cy="186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5"/>
          <p:cNvSpPr txBox="1"/>
          <p:nvPr/>
        </p:nvSpPr>
        <p:spPr>
          <a:xfrm>
            <a:off x="648450" y="1941375"/>
            <a:ext cx="8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Date</a:t>
            </a:r>
            <a:endParaRPr sz="1800" b="1">
              <a:solidFill>
                <a:srgbClr val="CC0000"/>
              </a:solidFill>
            </a:endParaRPr>
          </a:p>
        </p:txBody>
      </p:sp>
      <p:cxnSp>
        <p:nvCxnSpPr>
          <p:cNvPr id="275" name="Google Shape;275;p55"/>
          <p:cNvCxnSpPr>
            <a:stCxn id="274" idx="2"/>
            <a:endCxn id="273" idx="0"/>
          </p:cNvCxnSpPr>
          <p:nvPr/>
        </p:nvCxnSpPr>
        <p:spPr>
          <a:xfrm flipH="1">
            <a:off x="712950" y="2403075"/>
            <a:ext cx="379800" cy="4584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55"/>
          <p:cNvSpPr txBox="1"/>
          <p:nvPr/>
        </p:nvSpPr>
        <p:spPr>
          <a:xfrm>
            <a:off x="764475" y="288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Introduction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6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875350" y="1811825"/>
            <a:ext cx="7178990" cy="1292631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GOAL: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Construct a database system for the website of Sephora’s online store. 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84" name="Google Shape;284;p56"/>
          <p:cNvSpPr txBox="1"/>
          <p:nvPr/>
        </p:nvSpPr>
        <p:spPr>
          <a:xfrm>
            <a:off x="764475" y="288200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Introduction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4041225" y="1947475"/>
            <a:ext cx="4439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dk1"/>
                </a:solidFill>
              </a:rPr>
              <a:t>Database Design</a:t>
            </a:r>
            <a:endParaRPr sz="4200" b="1">
              <a:solidFill>
                <a:schemeClr val="dk1"/>
              </a:solidFill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1227625" y="1855233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5400" b="1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5400" b="1">
                <a:solidFill>
                  <a:srgbClr val="FCD546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798</Words>
  <Application>Microsoft Office PowerPoint</Application>
  <PresentationFormat>全屏显示(16:9)</PresentationFormat>
  <Paragraphs>159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Microsoft Yahei</vt:lpstr>
      <vt:lpstr>Arial</vt:lpstr>
      <vt:lpstr>Simple Light</vt:lpstr>
      <vt:lpstr>第一PPT，www.1ppt.com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Tang Valentina</cp:lastModifiedBy>
  <cp:revision>3</cp:revision>
  <dcterms:modified xsi:type="dcterms:W3CDTF">2023-05-08T14:18:20Z</dcterms:modified>
</cp:coreProperties>
</file>